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03" r:id="rId2"/>
    <p:sldId id="579" r:id="rId3"/>
    <p:sldId id="590" r:id="rId4"/>
    <p:sldId id="580" r:id="rId5"/>
    <p:sldId id="584" r:id="rId6"/>
    <p:sldId id="615" r:id="rId7"/>
    <p:sldId id="601" r:id="rId8"/>
    <p:sldId id="583" r:id="rId9"/>
    <p:sldId id="612" r:id="rId10"/>
    <p:sldId id="551" r:id="rId11"/>
    <p:sldId id="569" r:id="rId12"/>
    <p:sldId id="618" r:id="rId13"/>
    <p:sldId id="577" r:id="rId14"/>
    <p:sldId id="606" r:id="rId15"/>
    <p:sldId id="608" r:id="rId16"/>
    <p:sldId id="609" r:id="rId17"/>
    <p:sldId id="620" r:id="rId18"/>
    <p:sldId id="581" r:id="rId19"/>
    <p:sldId id="600" r:id="rId20"/>
    <p:sldId id="587" r:id="rId21"/>
    <p:sldId id="610" r:id="rId22"/>
    <p:sldId id="588" r:id="rId23"/>
    <p:sldId id="604" r:id="rId24"/>
    <p:sldId id="605" r:id="rId25"/>
    <p:sldId id="603" r:id="rId26"/>
    <p:sldId id="591" r:id="rId27"/>
    <p:sldId id="592" r:id="rId28"/>
    <p:sldId id="261" r:id="rId29"/>
    <p:sldId id="621" r:id="rId30"/>
    <p:sldId id="617" r:id="rId31"/>
    <p:sldId id="596" r:id="rId32"/>
    <p:sldId id="597" r:id="rId33"/>
    <p:sldId id="616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Rudolf" initials="JR" lastIdx="3" clrIdx="0">
    <p:extLst>
      <p:ext uri="{19B8F6BF-5375-455C-9EA6-DF929625EA0E}">
        <p15:presenceInfo xmlns:p15="http://schemas.microsoft.com/office/powerpoint/2012/main" userId="7ee4eadb30c9da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69241"/>
  </p:normalViewPr>
  <p:slideViewPr>
    <p:cSldViewPr snapToGrid="0" snapToObjects="1">
      <p:cViewPr varScale="1">
        <p:scale>
          <a:sx n="88" d="100"/>
          <a:sy n="88" d="100"/>
        </p:scale>
        <p:origin x="2296" y="192"/>
      </p:cViewPr>
      <p:guideLst>
        <p:guide orient="horz" pos="2160"/>
        <p:guide pos="384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0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/APIR24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amromeo</a:t>
            </a:r>
            <a:r>
              <a:rPr lang="en-US" dirty="0"/>
              <a:t>/api_r_int_db_24</a:t>
            </a:r>
          </a:p>
          <a:p>
            <a:endParaRPr lang="en-US" dirty="0"/>
          </a:p>
          <a:p>
            <a:r>
              <a:rPr lang="en-US" dirty="0"/>
              <a:t>Now it’s your turn to get logged into </a:t>
            </a:r>
            <a:r>
              <a:rPr lang="en-US" dirty="0" err="1"/>
              <a:t>Rstudio</a:t>
            </a:r>
            <a:r>
              <a:rPr lang="en-US" dirty="0"/>
              <a:t> (Posit) Cloud using the login credentials you created in the course pre-work.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7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the RStudio window looks like.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top left is the editor. This is where you enter code.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On the top right is the Environment. The environment allows you to look at the data that’s loaded into R. Interacting with data in the environment tab provides</a:t>
            </a:r>
            <a:r>
              <a:rPr lang="en-US" baseline="0" dirty="0"/>
              <a:t> some of the functionality you may be familiar with from working in Excel.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Console is on the bottom left. You can use the console quickly run an individual R command, like install a package. We won’t use the console in this course.</a:t>
            </a:r>
          </a:p>
          <a:p>
            <a:endParaRPr lang="en-US" baseline="0" dirty="0"/>
          </a:p>
          <a:p>
            <a:r>
              <a:rPr lang="en-US" baseline="0" dirty="0"/>
              <a:t>The pane we have labeled “MISC” has a few of tabs. The most important one for today is the “Files” tab which shows the files we’ll be using for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7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</a:t>
            </a:r>
          </a:p>
          <a:p>
            <a:r>
              <a:rPr lang="en-US" dirty="0"/>
              <a:t>title: "01 - Package Installation"</a:t>
            </a:r>
          </a:p>
          <a:p>
            <a:r>
              <a:rPr lang="en-US" dirty="0"/>
              <a:t>format: html</a:t>
            </a:r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 Installing Packages</a:t>
            </a:r>
          </a:p>
          <a:p>
            <a:endParaRPr lang="en-US" dirty="0"/>
          </a:p>
          <a:p>
            <a:r>
              <a:rPr lang="en-US" dirty="0"/>
              <a:t>To install packages for this workshop (using the </a:t>
            </a:r>
            <a:r>
              <a:rPr lang="en-US" dirty="0" err="1"/>
              <a:t>install.packages</a:t>
            </a:r>
            <a:r>
              <a:rPr lang="en-US" dirty="0"/>
              <a:t> function) select the run button in the code chunk below.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```{r}</a:t>
            </a:r>
          </a:p>
          <a:p>
            <a:endParaRPr lang="en-US" dirty="0"/>
          </a:p>
          <a:p>
            <a:r>
              <a:rPr lang="en-US" dirty="0" err="1"/>
              <a:t>install.packages</a:t>
            </a:r>
            <a:r>
              <a:rPr lang="en-US" dirty="0"/>
              <a:t>(c("</a:t>
            </a:r>
            <a:r>
              <a:rPr lang="en-US" dirty="0" err="1"/>
              <a:t>rmarkdown</a:t>
            </a:r>
            <a:r>
              <a:rPr lang="en-US" dirty="0"/>
              <a:t>", "</a:t>
            </a:r>
            <a:r>
              <a:rPr lang="en-US" dirty="0" err="1"/>
              <a:t>tidyverse</a:t>
            </a:r>
            <a:r>
              <a:rPr lang="en-US" dirty="0"/>
              <a:t>", "DBI", "</a:t>
            </a:r>
            <a:r>
              <a:rPr lang="en-US" dirty="0" err="1"/>
              <a:t>RSQLite</a:t>
            </a:r>
            <a:r>
              <a:rPr lang="en-US" dirty="0"/>
              <a:t>", "connections", "</a:t>
            </a:r>
            <a:r>
              <a:rPr lang="en-US" dirty="0" err="1"/>
              <a:t>fuzzyjoin</a:t>
            </a:r>
            <a:r>
              <a:rPr lang="en-US" dirty="0"/>
              <a:t>"))</a:t>
            </a:r>
          </a:p>
          <a:p>
            <a:endParaRPr lang="en-US" dirty="0"/>
          </a:p>
          <a:p>
            <a:r>
              <a:rPr lang="en-US" dirty="0"/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0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17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/wiki/SQL</a:t>
            </a:r>
          </a:p>
          <a:p>
            <a:r>
              <a:rPr lang="en-US" dirty="0"/>
              <a:t>07 – Using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03 – Databases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each lesson we have included a what else section to introduce you to ”what else” you may want to explore and learn about after completing this course.</a:t>
            </a:r>
          </a:p>
          <a:p>
            <a:endParaRPr lang="en-US" dirty="0"/>
          </a:p>
          <a:p>
            <a:r>
              <a:rPr lang="en-US" dirty="0"/>
              <a:t>This includes helpful hints, other functions in the </a:t>
            </a:r>
            <a:r>
              <a:rPr lang="en-US" dirty="0" err="1"/>
              <a:t>Tidyverse</a:t>
            </a:r>
            <a:r>
              <a:rPr lang="en-US" dirty="0"/>
              <a:t>, and exciting packages you may want to check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9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cheat sheet reminder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connect to a variety of different databases directly in R to source your data.</a:t>
            </a:r>
          </a:p>
          <a:p>
            <a:endParaRPr lang="en-US" dirty="0"/>
          </a:p>
          <a:p>
            <a:r>
              <a:rPr lang="en-US" dirty="0"/>
              <a:t>If you use any of these, you may want to check out the tools to make database connections in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8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/wiki/Database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Relational_database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 – Intro to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0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Codd</a:t>
            </a:r>
          </a:p>
          <a:p>
            <a:r>
              <a:rPr lang="en-US" dirty="0"/>
              <a:t>Star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9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Why not store as one big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5/17/24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mit.ed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Database Concepts Demystified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Joseph Rudolf</a:t>
            </a:r>
          </a:p>
          <a:p>
            <a:r>
              <a:rPr lang="en-US" sz="3200" dirty="0"/>
              <a:t>API R 2024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Logging Into the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5F495-E423-7644-9CCA-18B58613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EEC60A-745C-DF4A-A4B2-0F792773EF8D}"/>
              </a:ext>
            </a:extLst>
          </p:cNvPr>
          <p:cNvGrpSpPr/>
          <p:nvPr/>
        </p:nvGrpSpPr>
        <p:grpSpPr>
          <a:xfrm>
            <a:off x="5982783" y="1334433"/>
            <a:ext cx="4537339" cy="4997888"/>
            <a:chOff x="1149962" y="1860112"/>
            <a:chExt cx="4537339" cy="4997888"/>
          </a:xfrm>
        </p:grpSpPr>
        <p:pic>
          <p:nvPicPr>
            <p:cNvPr id="10" name="Picture 9" descr="Your Computer Monitor Could be Part of Antitrust Scheme">
              <a:extLst>
                <a:ext uri="{FF2B5EF4-FFF2-40B4-BE49-F238E27FC236}">
                  <a16:creationId xmlns:a16="http://schemas.microsoft.com/office/drawing/2014/main" id="{026E6F43-9B23-E84E-8729-FCFEB11D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962" y="1860112"/>
              <a:ext cx="4537339" cy="3403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7BB64-5D1F-284B-A1E2-0812D18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2381" y="2835791"/>
              <a:ext cx="952500" cy="952500"/>
            </a:xfrm>
            <a:prstGeom prst="rect">
              <a:avLst/>
            </a:prstGeom>
          </p:spPr>
        </p:pic>
        <p:sp>
          <p:nvSpPr>
            <p:cNvPr id="12" name="Google Shape;247;p37">
              <a:extLst>
                <a:ext uri="{FF2B5EF4-FFF2-40B4-BE49-F238E27FC236}">
                  <a16:creationId xmlns:a16="http://schemas.microsoft.com/office/drawing/2014/main" id="{040DFE48-569E-774C-940F-4E22165AD64A}"/>
                </a:ext>
              </a:extLst>
            </p:cNvPr>
            <p:cNvSpPr txBox="1"/>
            <p:nvPr/>
          </p:nvSpPr>
          <p:spPr>
            <a:xfrm>
              <a:off x="1683430" y="4986670"/>
              <a:ext cx="3717910" cy="1871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R</a:t>
              </a:r>
              <a:r>
                <a:rPr lang="en-US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Studio Desktop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Installed locally on your computer</a:t>
              </a:r>
              <a:endParaRPr sz="3200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4F3FA-E75A-CB4B-A579-B60D906F3F78}"/>
              </a:ext>
            </a:extLst>
          </p:cNvPr>
          <p:cNvGrpSpPr/>
          <p:nvPr/>
        </p:nvGrpSpPr>
        <p:grpSpPr>
          <a:xfrm>
            <a:off x="1771561" y="1614266"/>
            <a:ext cx="3717910" cy="4451355"/>
            <a:chOff x="6790660" y="2351356"/>
            <a:chExt cx="3717910" cy="4451355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D9A9A7C-C526-FB43-A614-7ABB3CDC3E5E}"/>
                </a:ext>
              </a:extLst>
            </p:cNvPr>
            <p:cNvSpPr/>
            <p:nvPr/>
          </p:nvSpPr>
          <p:spPr>
            <a:xfrm>
              <a:off x="6856352" y="2351356"/>
              <a:ext cx="3332406" cy="2420515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7E81F1-CA6F-234A-BB21-F683A27E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0385" y="3085364"/>
              <a:ext cx="952500" cy="952500"/>
            </a:xfrm>
            <a:prstGeom prst="rect">
              <a:avLst/>
            </a:prstGeom>
          </p:spPr>
        </p:pic>
        <p:sp>
          <p:nvSpPr>
            <p:cNvPr id="16" name="Google Shape;247;p37">
              <a:extLst>
                <a:ext uri="{FF2B5EF4-FFF2-40B4-BE49-F238E27FC236}">
                  <a16:creationId xmlns:a16="http://schemas.microsoft.com/office/drawing/2014/main" id="{0ABC11C9-1676-214B-A0CD-B28E8E4AC9BE}"/>
                </a:ext>
              </a:extLst>
            </p:cNvPr>
            <p:cNvSpPr txBox="1"/>
            <p:nvPr/>
          </p:nvSpPr>
          <p:spPr>
            <a:xfrm>
              <a:off x="6790660" y="4931381"/>
              <a:ext cx="3717910" cy="1871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Posit (RStudio) Cloud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Hosted on a server </a:t>
              </a: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(in the cloud)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7A1E8C-0F2A-C548-A2BC-F9EF09008674}"/>
              </a:ext>
            </a:extLst>
          </p:cNvPr>
          <p:cNvSpPr txBox="1"/>
          <p:nvPr/>
        </p:nvSpPr>
        <p:spPr>
          <a:xfrm>
            <a:off x="0" y="64078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Note: Posit Cloud only for this course. Do not upload protected health information to the cloud!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RStudio:  On the Web and In Your Home</a:t>
            </a:r>
          </a:p>
        </p:txBody>
      </p:sp>
    </p:spTree>
    <p:extLst>
      <p:ext uri="{BB962C8B-B14F-4D97-AF65-F5344CB8AC3E}">
        <p14:creationId xmlns:p14="http://schemas.microsoft.com/office/powerpoint/2010/main" val="133454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87A577-9E67-EC66-F148-600CBA65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94" y="3117781"/>
            <a:ext cx="3921663" cy="249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00D6C-01FC-A851-765E-DBC95979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20" y="3137473"/>
            <a:ext cx="2842044" cy="2491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7DCA8-BDA2-1288-253B-3B234C2E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1" y="3156273"/>
            <a:ext cx="3808336" cy="2491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828800"/>
            <a:ext cx="9720072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 to </a:t>
            </a:r>
            <a:r>
              <a:rPr lang="en-US" sz="3200" dirty="0">
                <a:solidFill>
                  <a:srgbClr val="0070C0"/>
                </a:solidFill>
                <a:latin typeface="Monaco" charset="0"/>
              </a:rPr>
              <a:t>https://</a:t>
            </a:r>
            <a:r>
              <a:rPr lang="en-US" sz="3200" dirty="0" err="1">
                <a:solidFill>
                  <a:srgbClr val="0070C0"/>
                </a:solidFill>
                <a:latin typeface="Monaco" charset="0"/>
              </a:rPr>
              <a:t>posit.cloud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559CB-110D-7D29-94C5-8D8CFEA1F412}"/>
              </a:ext>
            </a:extLst>
          </p:cNvPr>
          <p:cNvSpPr txBox="1"/>
          <p:nvPr/>
        </p:nvSpPr>
        <p:spPr>
          <a:xfrm>
            <a:off x="3874110" y="5699916"/>
            <a:ext cx="444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2 – Create New from 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663F6-5733-5BAD-495A-6F1C00EAD5E6}"/>
              </a:ext>
            </a:extLst>
          </p:cNvPr>
          <p:cNvSpPr/>
          <p:nvPr/>
        </p:nvSpPr>
        <p:spPr>
          <a:xfrm>
            <a:off x="410786" y="3965160"/>
            <a:ext cx="3261045" cy="10125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2DE0-6C19-95DF-5CE7-8383B66E3527}"/>
              </a:ext>
            </a:extLst>
          </p:cNvPr>
          <p:cNvSpPr txBox="1"/>
          <p:nvPr/>
        </p:nvSpPr>
        <p:spPr>
          <a:xfrm>
            <a:off x="80476" y="2552990"/>
            <a:ext cx="3921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1 – Log In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15A3D-2F5A-A679-A2EC-A49D6D7425CA}"/>
              </a:ext>
            </a:extLst>
          </p:cNvPr>
          <p:cNvSpPr/>
          <p:nvPr/>
        </p:nvSpPr>
        <p:spPr>
          <a:xfrm>
            <a:off x="8050575" y="4270101"/>
            <a:ext cx="3637277" cy="6585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9B0C-434D-C6B3-52D2-511A695F077C}"/>
              </a:ext>
            </a:extLst>
          </p:cNvPr>
          <p:cNvSpPr txBox="1"/>
          <p:nvPr/>
        </p:nvSpPr>
        <p:spPr>
          <a:xfrm>
            <a:off x="8050575" y="2527636"/>
            <a:ext cx="365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3 – Enter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20D9BF-A643-0E4B-5EC4-DE7537F6D4BD}"/>
              </a:ext>
            </a:extLst>
          </p:cNvPr>
          <p:cNvSpPr/>
          <p:nvPr/>
        </p:nvSpPr>
        <p:spPr>
          <a:xfrm>
            <a:off x="5884164" y="3174621"/>
            <a:ext cx="1439900" cy="4930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3839B-5606-60FA-2FA7-168297D0B397}"/>
              </a:ext>
            </a:extLst>
          </p:cNvPr>
          <p:cNvSpPr/>
          <p:nvPr/>
        </p:nvSpPr>
        <p:spPr>
          <a:xfrm>
            <a:off x="4520766" y="4928629"/>
            <a:ext cx="2803297" cy="4930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B527C-8B7E-D7E0-6CDE-CA3A44AAEDD2}"/>
              </a:ext>
            </a:extLst>
          </p:cNvPr>
          <p:cNvSpPr/>
          <p:nvPr/>
        </p:nvSpPr>
        <p:spPr>
          <a:xfrm>
            <a:off x="10344023" y="4937494"/>
            <a:ext cx="1343829" cy="48420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FBB864-F3A4-66CC-619C-841AF186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5" y="433082"/>
            <a:ext cx="10222540" cy="5953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D3CE7-7F89-F04D-A2AA-7351A30C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63E03-B5A1-2242-AB6A-722E5EDCE1A3}"/>
              </a:ext>
            </a:extLst>
          </p:cNvPr>
          <p:cNvGrpSpPr/>
          <p:nvPr/>
        </p:nvGrpSpPr>
        <p:grpSpPr>
          <a:xfrm>
            <a:off x="1092496" y="433082"/>
            <a:ext cx="10258006" cy="5991836"/>
            <a:chOff x="456063" y="697423"/>
            <a:chExt cx="10258006" cy="59918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55CDCA-B920-B342-96D3-DDCB3EB06E56}"/>
                </a:ext>
              </a:extLst>
            </p:cNvPr>
            <p:cNvSpPr/>
            <p:nvPr/>
          </p:nvSpPr>
          <p:spPr>
            <a:xfrm>
              <a:off x="456063" y="4440992"/>
              <a:ext cx="5555123" cy="2216568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595FA-CCA8-5A42-8B4F-72D0B57A81D9}"/>
                </a:ext>
              </a:extLst>
            </p:cNvPr>
            <p:cNvSpPr/>
            <p:nvPr/>
          </p:nvSpPr>
          <p:spPr>
            <a:xfrm>
              <a:off x="6011187" y="3288427"/>
              <a:ext cx="4667415" cy="3375949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93BC2A-8DB9-024F-ADB3-7DB912FA585F}"/>
                </a:ext>
              </a:extLst>
            </p:cNvPr>
            <p:cNvSpPr/>
            <p:nvPr/>
          </p:nvSpPr>
          <p:spPr>
            <a:xfrm>
              <a:off x="6011187" y="697423"/>
              <a:ext cx="4667416" cy="2591005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A95929-CDC1-7C4C-88AD-CBD05B7648C5}"/>
                </a:ext>
              </a:extLst>
            </p:cNvPr>
            <p:cNvSpPr txBox="1"/>
            <p:nvPr/>
          </p:nvSpPr>
          <p:spPr>
            <a:xfrm>
              <a:off x="3897976" y="6104484"/>
              <a:ext cx="211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CONSOLE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C9138-736A-3446-87CE-C3B74843B5C1}"/>
                </a:ext>
              </a:extLst>
            </p:cNvPr>
            <p:cNvSpPr txBox="1"/>
            <p:nvPr/>
          </p:nvSpPr>
          <p:spPr>
            <a:xfrm>
              <a:off x="8565392" y="6090852"/>
              <a:ext cx="211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MISC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F4912-042A-2046-BF7C-2EDB1C86323E}"/>
                </a:ext>
              </a:extLst>
            </p:cNvPr>
            <p:cNvSpPr txBox="1"/>
            <p:nvPr/>
          </p:nvSpPr>
          <p:spPr>
            <a:xfrm>
              <a:off x="7380662" y="2722590"/>
              <a:ext cx="3333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ENVIRONMENT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5CDCA-B920-B342-96D3-DDCB3EB06E56}"/>
                </a:ext>
              </a:extLst>
            </p:cNvPr>
            <p:cNvSpPr/>
            <p:nvPr/>
          </p:nvSpPr>
          <p:spPr>
            <a:xfrm>
              <a:off x="456063" y="697423"/>
              <a:ext cx="5555123" cy="3743569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F4912-042A-2046-BF7C-2EDB1C86323E}"/>
                </a:ext>
              </a:extLst>
            </p:cNvPr>
            <p:cNvSpPr txBox="1"/>
            <p:nvPr/>
          </p:nvSpPr>
          <p:spPr>
            <a:xfrm>
              <a:off x="2642313" y="3849400"/>
              <a:ext cx="3333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EDITOR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17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C0D4-10BB-A6DE-450F-9C9B0914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99771"/>
            <a:ext cx="9720073" cy="4509589"/>
          </a:xfrm>
        </p:spPr>
        <p:txBody>
          <a:bodyPr/>
          <a:lstStyle/>
          <a:p>
            <a:r>
              <a:rPr lang="en-US" dirty="0"/>
              <a:t>Quarto Documents: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27932-EAE7-FE98-8368-6AAD34E32ECE}"/>
              </a:ext>
            </a:extLst>
          </p:cNvPr>
          <p:cNvGrpSpPr/>
          <p:nvPr/>
        </p:nvGrpSpPr>
        <p:grpSpPr>
          <a:xfrm>
            <a:off x="1447799" y="2097245"/>
            <a:ext cx="3658865" cy="1376686"/>
            <a:chOff x="1831585" y="1574731"/>
            <a:chExt cx="2805176" cy="13766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F247C4-7DF8-5DC1-6017-0E96E1DCBEB8}"/>
                </a:ext>
              </a:extLst>
            </p:cNvPr>
            <p:cNvSpPr txBox="1"/>
            <p:nvPr/>
          </p:nvSpPr>
          <p:spPr>
            <a:xfrm>
              <a:off x="2063980" y="1874199"/>
              <a:ext cx="1955868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Header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C437277-6471-18AE-3DAA-CBDB5041B694}"/>
                </a:ext>
              </a:extLst>
            </p:cNvPr>
            <p:cNvSpPr/>
            <p:nvPr/>
          </p:nvSpPr>
          <p:spPr>
            <a:xfrm flipH="1">
              <a:off x="4445085" y="1648738"/>
              <a:ext cx="191676" cy="107721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608E19-22D3-858B-072C-3E6F8FB56143}"/>
                </a:ext>
              </a:extLst>
            </p:cNvPr>
            <p:cNvGrpSpPr/>
            <p:nvPr/>
          </p:nvGrpSpPr>
          <p:grpSpPr>
            <a:xfrm>
              <a:off x="1831585" y="1574731"/>
              <a:ext cx="1955868" cy="1077218"/>
              <a:chOff x="5011308" y="441228"/>
              <a:chExt cx="2365216" cy="2011084"/>
            </a:xfrm>
          </p:grpSpPr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0505808E-FD8F-F678-C51C-A88ACCB8887F}"/>
                  </a:ext>
                </a:extLst>
              </p:cNvPr>
              <p:cNvSpPr/>
              <p:nvPr/>
            </p:nvSpPr>
            <p:spPr>
              <a:xfrm>
                <a:off x="5011308" y="828536"/>
                <a:ext cx="2365216" cy="1246648"/>
              </a:xfrm>
              <a:prstGeom prst="wedgeRoundRectCallout">
                <a:avLst>
                  <a:gd name="adj1" fmla="val 81879"/>
                  <a:gd name="adj2" fmla="val 14434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EABF6-7766-410C-6410-D31FFEB1555A}"/>
                  </a:ext>
                </a:extLst>
              </p:cNvPr>
              <p:cNvSpPr txBox="1"/>
              <p:nvPr/>
            </p:nvSpPr>
            <p:spPr>
              <a:xfrm>
                <a:off x="5011308" y="441228"/>
                <a:ext cx="2365216" cy="20110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Header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506E7-BE8A-63A1-C6E9-331A12EA7FB4}"/>
              </a:ext>
            </a:extLst>
          </p:cNvPr>
          <p:cNvGrpSpPr/>
          <p:nvPr/>
        </p:nvGrpSpPr>
        <p:grpSpPr>
          <a:xfrm>
            <a:off x="1447799" y="3714067"/>
            <a:ext cx="3658865" cy="1775630"/>
            <a:chOff x="1831585" y="2905227"/>
            <a:chExt cx="2806994" cy="1775630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89366020-6952-4604-7E7E-1DBB7A679B54}"/>
                </a:ext>
              </a:extLst>
            </p:cNvPr>
            <p:cNvSpPr/>
            <p:nvPr/>
          </p:nvSpPr>
          <p:spPr>
            <a:xfrm>
              <a:off x="1831585" y="3065590"/>
              <a:ext cx="1955868" cy="1077218"/>
            </a:xfrm>
            <a:prstGeom prst="wedgeRoundRectCallout">
              <a:avLst>
                <a:gd name="adj1" fmla="val 81879"/>
                <a:gd name="adj2" fmla="val 1443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C5B34A-30C7-F3B7-99BC-018406249F25}"/>
                </a:ext>
              </a:extLst>
            </p:cNvPr>
            <p:cNvSpPr txBox="1"/>
            <p:nvPr/>
          </p:nvSpPr>
          <p:spPr>
            <a:xfrm>
              <a:off x="1831585" y="2911701"/>
              <a:ext cx="1955868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Text 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(w/ formatting)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6DFEF9B-1DB4-9978-F807-87B2A9C6EF84}"/>
                </a:ext>
              </a:extLst>
            </p:cNvPr>
            <p:cNvSpPr/>
            <p:nvPr/>
          </p:nvSpPr>
          <p:spPr>
            <a:xfrm flipH="1">
              <a:off x="4452876" y="2905227"/>
              <a:ext cx="185703" cy="177563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B1B0E-749B-C0D7-B369-95A592D9C3CF}"/>
              </a:ext>
            </a:extLst>
          </p:cNvPr>
          <p:cNvGrpSpPr/>
          <p:nvPr/>
        </p:nvGrpSpPr>
        <p:grpSpPr>
          <a:xfrm>
            <a:off x="1447799" y="5639962"/>
            <a:ext cx="3658865" cy="1077218"/>
            <a:chOff x="1852003" y="4890053"/>
            <a:chExt cx="2786576" cy="1077218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BDC7B724-63CC-107C-91E5-9700A35E1CD9}"/>
                </a:ext>
              </a:extLst>
            </p:cNvPr>
            <p:cNvSpPr/>
            <p:nvPr/>
          </p:nvSpPr>
          <p:spPr>
            <a:xfrm flipH="1">
              <a:off x="4454227" y="5151766"/>
              <a:ext cx="184352" cy="74455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57ED73-EBFE-409E-19ED-ECC1BBCE9FC2}"/>
                </a:ext>
              </a:extLst>
            </p:cNvPr>
            <p:cNvGrpSpPr/>
            <p:nvPr/>
          </p:nvGrpSpPr>
          <p:grpSpPr>
            <a:xfrm>
              <a:off x="1852003" y="4890053"/>
              <a:ext cx="1955869" cy="1077218"/>
              <a:chOff x="5011307" y="441228"/>
              <a:chExt cx="2365217" cy="2011084"/>
            </a:xfrm>
          </p:grpSpPr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B266010D-419F-AA1F-7110-9A9832C53514}"/>
                  </a:ext>
                </a:extLst>
              </p:cNvPr>
              <p:cNvSpPr/>
              <p:nvPr/>
            </p:nvSpPr>
            <p:spPr>
              <a:xfrm>
                <a:off x="5011308" y="828536"/>
                <a:ext cx="2365216" cy="1246648"/>
              </a:xfrm>
              <a:prstGeom prst="wedgeRoundRectCallout">
                <a:avLst>
                  <a:gd name="adj1" fmla="val 81879"/>
                  <a:gd name="adj2" fmla="val 14434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63AB73-697F-372F-8029-A4AAD8B3D4AC}"/>
                  </a:ext>
                </a:extLst>
              </p:cNvPr>
              <p:cNvSpPr txBox="1"/>
              <p:nvPr/>
            </p:nvSpPr>
            <p:spPr>
              <a:xfrm>
                <a:off x="5011307" y="441228"/>
                <a:ext cx="2365216" cy="20110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Code chunk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B7F00-FCA1-B21C-A936-20031BD9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1"/>
          <a:stretch/>
        </p:blipFill>
        <p:spPr>
          <a:xfrm>
            <a:off x="5169375" y="1992504"/>
            <a:ext cx="5829300" cy="48654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EFC09C-2032-6B1F-F350-B4CD859C9012}"/>
              </a:ext>
            </a:extLst>
          </p:cNvPr>
          <p:cNvSpPr/>
          <p:nvPr/>
        </p:nvSpPr>
        <p:spPr>
          <a:xfrm>
            <a:off x="9949329" y="5527145"/>
            <a:ext cx="914400" cy="9144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49DB1-1885-737C-7275-2ADC6E05C84A}"/>
              </a:ext>
            </a:extLst>
          </p:cNvPr>
          <p:cNvGrpSpPr/>
          <p:nvPr/>
        </p:nvGrpSpPr>
        <p:grpSpPr>
          <a:xfrm>
            <a:off x="2084512" y="4230573"/>
            <a:ext cx="8090002" cy="655320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F940FE-62FD-646B-B661-990D137ABAE9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5492FE-1507-2383-B364-A594C6861753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read_csv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file_name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0E521-B1B2-CEB8-D62E-7A49421378B0}"/>
              </a:ext>
            </a:extLst>
          </p:cNvPr>
          <p:cNvGrpSpPr/>
          <p:nvPr/>
        </p:nvGrpSpPr>
        <p:grpSpPr>
          <a:xfrm>
            <a:off x="5342167" y="2630139"/>
            <a:ext cx="2365216" cy="1692771"/>
            <a:chOff x="1322364" y="4528478"/>
            <a:chExt cx="1503814" cy="130131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CD1EB243-A262-D493-4DD8-9136F9BE8A5B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5341"/>
                <a:gd name="adj2" fmla="val 73068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E43CE-CE4A-F51A-DEC6-25141F26F366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function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(does stuff)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4A697-CD10-8600-AC4F-714E850857E5}"/>
              </a:ext>
            </a:extLst>
          </p:cNvPr>
          <p:cNvGrpSpPr/>
          <p:nvPr/>
        </p:nvGrpSpPr>
        <p:grpSpPr>
          <a:xfrm>
            <a:off x="7987395" y="2630138"/>
            <a:ext cx="2365216" cy="1692772"/>
            <a:chOff x="1322364" y="4528478"/>
            <a:chExt cx="1503814" cy="1301319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6C41BBFF-7444-D255-D3B2-F0BD12D61CE6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21910"/>
                <a:gd name="adj2" fmla="val 72195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912DC-9ED8-17F7-2B4B-E9852F0788FA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argument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(input)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6668352-C6F2-D54D-4073-EB70DBCEF47D}"/>
              </a:ext>
            </a:extLst>
          </p:cNvPr>
          <p:cNvSpPr/>
          <p:nvPr/>
        </p:nvSpPr>
        <p:spPr>
          <a:xfrm>
            <a:off x="2084512" y="5158660"/>
            <a:ext cx="6041571" cy="1246648"/>
          </a:xfrm>
          <a:prstGeom prst="wedgeRoundRectCallout">
            <a:avLst>
              <a:gd name="adj1" fmla="val -1739"/>
              <a:gd name="adj2" fmla="val -8760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49FEB-3EF3-302F-8512-E6E32D07B049}"/>
              </a:ext>
            </a:extLst>
          </p:cNvPr>
          <p:cNvSpPr txBox="1"/>
          <p:nvPr/>
        </p:nvSpPr>
        <p:spPr>
          <a:xfrm>
            <a:off x="2084512" y="5002423"/>
            <a:ext cx="604157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assignment operator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(“gets”)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DBB1E0-DDBB-0AEC-89F9-C235D0E090F7}"/>
              </a:ext>
            </a:extLst>
          </p:cNvPr>
          <p:cNvGrpSpPr/>
          <p:nvPr/>
        </p:nvGrpSpPr>
        <p:grpSpPr>
          <a:xfrm>
            <a:off x="2084512" y="2599361"/>
            <a:ext cx="2365216" cy="1754326"/>
            <a:chOff x="1968398" y="1876487"/>
            <a:chExt cx="2365216" cy="1754326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46FCE5CF-BA60-2BAE-EA95-8ADE31705D84}"/>
                </a:ext>
              </a:extLst>
            </p:cNvPr>
            <p:cNvSpPr/>
            <p:nvPr/>
          </p:nvSpPr>
          <p:spPr>
            <a:xfrm>
              <a:off x="1968398" y="2135413"/>
              <a:ext cx="2365216" cy="1246649"/>
            </a:xfrm>
            <a:prstGeom prst="wedgeRoundRectCallout">
              <a:avLst>
                <a:gd name="adj1" fmla="val 1102"/>
                <a:gd name="adj2" fmla="val 72195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41B9B-229E-BC67-8E30-0E91F59789F0}"/>
                </a:ext>
              </a:extLst>
            </p:cNvPr>
            <p:cNvSpPr txBox="1"/>
            <p:nvPr/>
          </p:nvSpPr>
          <p:spPr>
            <a:xfrm>
              <a:off x="1968398" y="1876487"/>
              <a:ext cx="2365216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object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(stores output)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54C05D3-21D9-6DC5-2254-C69DA273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45082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C0D4-10BB-A6DE-450F-9C9B0914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/>
          <a:lstStyle/>
          <a:p>
            <a:r>
              <a:rPr lang="en-US" dirty="0"/>
              <a:t>Packages: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F23D4-47A8-BC27-11D3-3C82C5AAC0E1}"/>
              </a:ext>
            </a:extLst>
          </p:cNvPr>
          <p:cNvGrpSpPr/>
          <p:nvPr/>
        </p:nvGrpSpPr>
        <p:grpSpPr>
          <a:xfrm>
            <a:off x="1332134" y="3274631"/>
            <a:ext cx="2016954" cy="3460569"/>
            <a:chOff x="902677" y="1946031"/>
            <a:chExt cx="2356175" cy="4042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F5E55B-26D2-4EA6-C552-78BD0D06B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128" y="2084832"/>
              <a:ext cx="2234724" cy="390378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DD3496-D74B-76CD-1446-5A5BED84E02C}"/>
                </a:ext>
              </a:extLst>
            </p:cNvPr>
            <p:cNvSpPr/>
            <p:nvPr/>
          </p:nvSpPr>
          <p:spPr>
            <a:xfrm>
              <a:off x="902677" y="1946031"/>
              <a:ext cx="2356175" cy="4042585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C91B59F-C3C7-EA9C-3DE3-A6E98AEE0F5C}"/>
              </a:ext>
            </a:extLst>
          </p:cNvPr>
          <p:cNvSpPr/>
          <p:nvPr/>
        </p:nvSpPr>
        <p:spPr>
          <a:xfrm>
            <a:off x="915266" y="2566745"/>
            <a:ext cx="2954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Monaco" charset="0"/>
              </a:rPr>
              <a:t>tidyverse</a:t>
            </a:r>
            <a:endParaRPr lang="en-US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7DA42-43A8-EA56-D6CE-CC4D6F5E36BD}"/>
              </a:ext>
            </a:extLst>
          </p:cNvPr>
          <p:cNvGrpSpPr/>
          <p:nvPr/>
        </p:nvGrpSpPr>
        <p:grpSpPr>
          <a:xfrm>
            <a:off x="5558536" y="5088851"/>
            <a:ext cx="5609336" cy="1481595"/>
            <a:chOff x="5566664" y="4633913"/>
            <a:chExt cx="5609336" cy="14815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2B544-FE83-82FE-82C2-D4F6A67A9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1064" y="5261356"/>
              <a:ext cx="3794368" cy="8541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807D17-27AD-D19B-FCD8-CC97DDB31893}"/>
                </a:ext>
              </a:extLst>
            </p:cNvPr>
            <p:cNvSpPr/>
            <p:nvPr/>
          </p:nvSpPr>
          <p:spPr>
            <a:xfrm>
              <a:off x="5566664" y="4633913"/>
              <a:ext cx="5609336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tIns="91440" bIns="9144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Monaco" charset="0"/>
                </a:rPr>
                <a:t>library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("</a:t>
              </a:r>
              <a:r>
                <a:rPr lang="en-US" sz="2400" dirty="0" err="1">
                  <a:solidFill>
                    <a:schemeClr val="accent2"/>
                  </a:solidFill>
                  <a:latin typeface="Monaco" charset="0"/>
                </a:rPr>
                <a:t>tidyverse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")</a:t>
              </a:r>
              <a:endParaRPr lang="en-US" sz="2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BCB44-32FF-847D-2ECD-41EF7A6A7483}"/>
              </a:ext>
            </a:extLst>
          </p:cNvPr>
          <p:cNvGrpSpPr/>
          <p:nvPr/>
        </p:nvGrpSpPr>
        <p:grpSpPr>
          <a:xfrm>
            <a:off x="5558536" y="2920688"/>
            <a:ext cx="5609336" cy="1482853"/>
            <a:chOff x="5573580" y="2172192"/>
            <a:chExt cx="5609336" cy="14828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D9351A-49DF-A397-887E-6B4F4EA96A5D}"/>
                </a:ext>
              </a:extLst>
            </p:cNvPr>
            <p:cNvSpPr/>
            <p:nvPr/>
          </p:nvSpPr>
          <p:spPr>
            <a:xfrm>
              <a:off x="5573580" y="2172192"/>
              <a:ext cx="5609336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tIns="91440" bIns="91440">
              <a:spAutoFit/>
            </a:bodyPr>
            <a:lstStyle/>
            <a:p>
              <a:r>
                <a:rPr lang="en-US" sz="2400" b="1" dirty="0" err="1">
                  <a:solidFill>
                    <a:schemeClr val="accent5"/>
                  </a:solidFill>
                  <a:latin typeface="Monaco" charset="0"/>
                </a:rPr>
                <a:t>install.packages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("</a:t>
              </a:r>
              <a:r>
                <a:rPr lang="en-US" sz="2400" dirty="0" err="1">
                  <a:solidFill>
                    <a:schemeClr val="accent2"/>
                  </a:solidFill>
                  <a:latin typeface="Monaco" charset="0"/>
                </a:rPr>
                <a:t>tidyverse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")</a:t>
              </a:r>
              <a:endParaRPr lang="en-US" sz="2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7C13E3-24E9-FFEF-3BCE-3C487840E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1064" y="2807622"/>
              <a:ext cx="3899876" cy="84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Open </a:t>
            </a:r>
            <a:r>
              <a:rPr lang="en-US" sz="2800" dirty="0">
                <a:solidFill>
                  <a:srgbClr val="00B0F0"/>
                </a:solidFill>
              </a:rPr>
              <a:t>01 – Package </a:t>
            </a:r>
            <a:r>
              <a:rPr lang="en-US" sz="2800" dirty="0" err="1">
                <a:solidFill>
                  <a:srgbClr val="00B0F0"/>
                </a:solidFill>
              </a:rPr>
              <a:t>Installation.qmd</a:t>
            </a:r>
            <a:r>
              <a:rPr lang="en-US" sz="2800" dirty="0"/>
              <a:t> in the exercises folder located in the MISC pane.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the instructions in the Quarto document to install packages needed for this workshop.  </a:t>
            </a:r>
          </a:p>
        </p:txBody>
      </p:sp>
    </p:spTree>
    <p:extLst>
      <p:ext uri="{BB962C8B-B14F-4D97-AF65-F5344CB8AC3E}">
        <p14:creationId xmlns:p14="http://schemas.microsoft.com/office/powerpoint/2010/main" val="65055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Orienting to the Data</a:t>
            </a:r>
          </a:p>
        </p:txBody>
      </p:sp>
    </p:spTree>
    <p:extLst>
      <p:ext uri="{BB962C8B-B14F-4D97-AF65-F5344CB8AC3E}">
        <p14:creationId xmlns:p14="http://schemas.microsoft.com/office/powerpoint/2010/main" val="132611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70A6-9CD5-F497-B8DA-BECC7112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9FC3-A9A8-255C-B33C-1E487B86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“Medical Information Mart for Intensive Care (MIMIC) is a large, freely-available database comprising deidentified health-related data from patients who were admitted to the critical care units of the Beth Israel Deaconess Medical Center.” </a:t>
            </a:r>
          </a:p>
          <a:p>
            <a:r>
              <a:rPr lang="en-US" dirty="0"/>
              <a:t>Additional information available at:</a:t>
            </a:r>
          </a:p>
          <a:p>
            <a:r>
              <a:rPr lang="en-US" dirty="0">
                <a:hlinkClick r:id="rId3"/>
              </a:rPr>
              <a:t>https://mimic.mit.edu/</a:t>
            </a:r>
            <a:endParaRPr lang="en-US" dirty="0"/>
          </a:p>
          <a:p>
            <a:r>
              <a:rPr lang="en-US" dirty="0"/>
              <a:t>Johnson, A.E.W., </a:t>
            </a:r>
            <a:r>
              <a:rPr lang="en-US" dirty="0" err="1"/>
              <a:t>Bulgarelli</a:t>
            </a:r>
            <a:r>
              <a:rPr lang="en-US" dirty="0"/>
              <a:t>, L., Shen, L. et al. MIMIC-IV, a freely accessible electronic health record dataset. Sci Data 10, 1 (2023). https://</a:t>
            </a:r>
            <a:r>
              <a:rPr lang="en-US" dirty="0" err="1"/>
              <a:t>doi.org</a:t>
            </a:r>
            <a:r>
              <a:rPr lang="en-US" dirty="0"/>
              <a:t>/10.1038/s41597-022-01899-x</a:t>
            </a:r>
          </a:p>
        </p:txBody>
      </p:sp>
    </p:spTree>
    <p:extLst>
      <p:ext uri="{BB962C8B-B14F-4D97-AF65-F5344CB8AC3E}">
        <p14:creationId xmlns:p14="http://schemas.microsoft.com/office/powerpoint/2010/main" val="231299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3A9F-CEC4-5167-20BA-C874DEE7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F882-2DB9-D23A-93D7-A6C36400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 </a:t>
            </a:r>
          </a:p>
          <a:p>
            <a:pPr lvl="1"/>
            <a:r>
              <a:rPr lang="en-US" dirty="0"/>
              <a:t>Get acquainted with the fundamentals of databases including relevant terms and definitions and orient to the environment used in today’s workshop.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Define database systems</a:t>
            </a:r>
          </a:p>
          <a:p>
            <a:pPr lvl="1"/>
            <a:r>
              <a:rPr lang="en-US" dirty="0"/>
              <a:t>List advantages of working with databases</a:t>
            </a:r>
          </a:p>
          <a:p>
            <a:pPr lvl="1"/>
            <a:r>
              <a:rPr lang="en-US" dirty="0"/>
              <a:t>Differentiate fact and dimension tables</a:t>
            </a:r>
          </a:p>
          <a:p>
            <a:pPr lvl="1"/>
            <a:r>
              <a:rPr lang="en-US" dirty="0"/>
              <a:t>Log into Posit Cloud, create a project from a </a:t>
            </a:r>
            <a:r>
              <a:rPr lang="en-US" dirty="0" err="1"/>
              <a:t>github</a:t>
            </a:r>
            <a:r>
              <a:rPr lang="en-US" dirty="0"/>
              <a:t> repository and install packages</a:t>
            </a:r>
          </a:p>
          <a:p>
            <a:pPr lvl="1"/>
            <a:r>
              <a:rPr lang="en-US" dirty="0"/>
              <a:t>Orient to data relevant for workshop</a:t>
            </a:r>
          </a:p>
          <a:p>
            <a:pPr lvl="1"/>
            <a:r>
              <a:rPr lang="en-US" dirty="0"/>
              <a:t>List common clauses in SQL statements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443C-C0B7-BC0C-529F-BBC6C7DF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Events Table (</a:t>
            </a:r>
            <a:r>
              <a:rPr lang="en-US" dirty="0" err="1"/>
              <a:t>labevents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9432A-C206-9D73-3969-7961FE3C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73" y="2186432"/>
            <a:ext cx="11876854" cy="4374952"/>
          </a:xfrm>
        </p:spPr>
      </p:pic>
    </p:spTree>
    <p:extLst>
      <p:ext uri="{BB962C8B-B14F-4D97-AF65-F5344CB8AC3E}">
        <p14:creationId xmlns:p14="http://schemas.microsoft.com/office/powerpoint/2010/main" val="270177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46D5-2436-F27A-6E54-FA8E4F38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Events Table (</a:t>
            </a:r>
            <a:r>
              <a:rPr lang="en-US" dirty="0" err="1"/>
              <a:t>labevents</a:t>
            </a:r>
            <a:r>
              <a:rPr lang="en-US" dirty="0"/>
              <a:t>) -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2D04C-B26F-A427-90C4-37A03E5D7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68" y="2186432"/>
            <a:ext cx="12034463" cy="4433009"/>
          </a:xfrm>
        </p:spPr>
      </p:pic>
    </p:spTree>
    <p:extLst>
      <p:ext uri="{BB962C8B-B14F-4D97-AF65-F5344CB8AC3E}">
        <p14:creationId xmlns:p14="http://schemas.microsoft.com/office/powerpoint/2010/main" val="162988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3184-F6AD-87CF-FAFC-FAC8216F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Items (</a:t>
            </a:r>
            <a:r>
              <a:rPr lang="en-US" dirty="0" err="1"/>
              <a:t>d_labitems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3A3AB-F07E-68AF-D917-A2E5A9799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964" y="1762276"/>
            <a:ext cx="9720072" cy="5095724"/>
          </a:xfrm>
        </p:spPr>
      </p:pic>
    </p:spTree>
    <p:extLst>
      <p:ext uri="{BB962C8B-B14F-4D97-AF65-F5344CB8AC3E}">
        <p14:creationId xmlns:p14="http://schemas.microsoft.com/office/powerpoint/2010/main" val="244580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90BF-1534-B550-B26B-164B52DB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 (patients)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4090-E7D5-6140-C929-E8862A563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725476"/>
            <a:ext cx="9720072" cy="5132524"/>
          </a:xfrm>
        </p:spPr>
      </p:pic>
    </p:spTree>
    <p:extLst>
      <p:ext uri="{BB962C8B-B14F-4D97-AF65-F5344CB8AC3E}">
        <p14:creationId xmlns:p14="http://schemas.microsoft.com/office/powerpoint/2010/main" val="133869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C97F-5DAE-1199-37BB-FCD93E2B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Diagnoses (</a:t>
            </a:r>
            <a:r>
              <a:rPr lang="en-US" dirty="0" err="1"/>
              <a:t>diagnoses_icd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D7549-09BD-C4BE-38AB-CE47AAE4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76361"/>
            <a:ext cx="12165924" cy="4096423"/>
          </a:xfrm>
        </p:spPr>
      </p:pic>
    </p:spTree>
    <p:extLst>
      <p:ext uri="{BB962C8B-B14F-4D97-AF65-F5344CB8AC3E}">
        <p14:creationId xmlns:p14="http://schemas.microsoft.com/office/powerpoint/2010/main" val="150666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Label the following tables as fact tables or dimension tables:</a:t>
            </a:r>
          </a:p>
          <a:p>
            <a:pPr marL="0" indent="0">
              <a:buNone/>
            </a:pPr>
            <a:r>
              <a:rPr lang="en-US" sz="2800" dirty="0"/>
              <a:t>-Lab Events</a:t>
            </a:r>
          </a:p>
          <a:p>
            <a:pPr marL="0" indent="0">
              <a:buNone/>
            </a:pPr>
            <a:r>
              <a:rPr lang="en-US" sz="2800" dirty="0"/>
              <a:t>-Lab Items</a:t>
            </a:r>
          </a:p>
          <a:p>
            <a:pPr marL="0" indent="0">
              <a:buNone/>
            </a:pPr>
            <a:r>
              <a:rPr lang="en-US" sz="2800" dirty="0"/>
              <a:t>-Patients</a:t>
            </a:r>
          </a:p>
          <a:p>
            <a:pPr marL="0" indent="0">
              <a:buNone/>
            </a:pPr>
            <a:r>
              <a:rPr lang="en-US" sz="2800" dirty="0"/>
              <a:t>-Diagnoses</a:t>
            </a:r>
          </a:p>
        </p:txBody>
      </p:sp>
    </p:spTree>
    <p:extLst>
      <p:ext uri="{BB962C8B-B14F-4D97-AF65-F5344CB8AC3E}">
        <p14:creationId xmlns:p14="http://schemas.microsoft.com/office/powerpoint/2010/main" val="98110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Querying Databases</a:t>
            </a:r>
          </a:p>
        </p:txBody>
      </p:sp>
    </p:spTree>
    <p:extLst>
      <p:ext uri="{BB962C8B-B14F-4D97-AF65-F5344CB8AC3E}">
        <p14:creationId xmlns:p14="http://schemas.microsoft.com/office/powerpoint/2010/main" val="2173128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standard query language of the relational database</a:t>
            </a:r>
          </a:p>
          <a:p>
            <a:endParaRPr lang="en-US" dirty="0"/>
          </a:p>
          <a:p>
            <a:r>
              <a:rPr lang="en-US" dirty="0"/>
              <a:t>Clauses are chained to create queries:</a:t>
            </a:r>
          </a:p>
          <a:p>
            <a:endParaRPr lang="en-US" dirty="0"/>
          </a:p>
          <a:p>
            <a:pPr algn="ctr"/>
            <a:r>
              <a:rPr lang="en-US" dirty="0"/>
              <a:t>SELECT clause chooses the columns to return in a query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FROM clause chooses the table(s) from which the columns are returned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WHERE clause specifies inclusion/exclusion criteria for rows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4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242D-E7A5-E06B-5803-66A7F576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Lightweight Choice: 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A240-078E-9C88-AF76-0BCA5C1F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designed to be operated without a separate database management system (i.e. extra software) nor a database administrator</a:t>
            </a:r>
          </a:p>
          <a:p>
            <a:r>
              <a:rPr lang="en-US" dirty="0"/>
              <a:t>Requires less configuration than many other DB solutions</a:t>
            </a:r>
          </a:p>
          <a:p>
            <a:r>
              <a:rPr lang="en-US" dirty="0"/>
              <a:t>Stores DB on a single file</a:t>
            </a:r>
          </a:p>
          <a:p>
            <a:r>
              <a:rPr lang="en-US" dirty="0"/>
              <a:t>Unique approach to access control: access to file determines control (unlike other databases that integrate a separate access - username/password - infrastructure)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C4CE2-D538-7D60-CA59-4A9B7C4F72B6}"/>
              </a:ext>
            </a:extLst>
          </p:cNvPr>
          <p:cNvSpPr txBox="1"/>
          <p:nvPr/>
        </p:nvSpPr>
        <p:spPr>
          <a:xfrm>
            <a:off x="221974" y="6325862"/>
            <a:ext cx="117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Origins of SQLite: https://</a:t>
            </a:r>
            <a:r>
              <a:rPr lang="en-US" dirty="0" err="1"/>
              <a:t>thenewstack.io</a:t>
            </a:r>
            <a:r>
              <a:rPr lang="en-US" dirty="0"/>
              <a:t>/the-origin-story-of-sqlite-the-worlds-most-widely-used-database-software/</a:t>
            </a:r>
          </a:p>
        </p:txBody>
      </p:sp>
    </p:spTree>
    <p:extLst>
      <p:ext uri="{BB962C8B-B14F-4D97-AF65-F5344CB8AC3E}">
        <p14:creationId xmlns:p14="http://schemas.microsoft.com/office/powerpoint/2010/main" val="177298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SQL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SQL is not necessary for today’s workshop</a:t>
            </a:r>
          </a:p>
          <a:p>
            <a:r>
              <a:rPr lang="en-US" dirty="0"/>
              <a:t>R will handle the SQL for us</a:t>
            </a:r>
          </a:p>
          <a:p>
            <a:r>
              <a:rPr lang="en-US" dirty="0"/>
              <a:t>Learning SQL may be helpful for other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1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Definitions and Terms</a:t>
            </a:r>
          </a:p>
        </p:txBody>
      </p:sp>
    </p:spTree>
    <p:extLst>
      <p:ext uri="{BB962C8B-B14F-4D97-AF65-F5344CB8AC3E}">
        <p14:creationId xmlns:p14="http://schemas.microsoft.com/office/powerpoint/2010/main" val="326299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Database Systems include the database (data) and database management systems (software for interaction with the database) </a:t>
            </a:r>
          </a:p>
          <a:p>
            <a:pPr marL="0" indent="0">
              <a:buNone/>
            </a:pPr>
            <a:r>
              <a:rPr lang="en-US" dirty="0"/>
              <a:t>Relational databases are the dominant database form and are composed of related tables (rows and columns)</a:t>
            </a:r>
          </a:p>
          <a:p>
            <a:pPr marL="0" indent="0">
              <a:buNone/>
            </a:pPr>
            <a:r>
              <a:rPr lang="en-US" dirty="0"/>
              <a:t>Fact tables carry the transactions and Dimension tables carry the descriptions.</a:t>
            </a:r>
          </a:p>
          <a:p>
            <a:pPr marL="0" indent="0">
              <a:buNone/>
            </a:pPr>
            <a:r>
              <a:rPr lang="en-US" dirty="0"/>
              <a:t>Structured Query Language (SQL) is the standard language for interacting with relational </a:t>
            </a:r>
            <a:r>
              <a:rPr lang="en-US" dirty="0" err="1"/>
              <a:t>datbases</a:t>
            </a:r>
            <a:r>
              <a:rPr lang="en-US" dirty="0"/>
              <a:t>.  SQL </a:t>
            </a:r>
            <a:r>
              <a:rPr lang="en-US" dirty="0" err="1"/>
              <a:t>statemenes</a:t>
            </a:r>
            <a:r>
              <a:rPr lang="en-US" dirty="0"/>
              <a:t> are composed of clauses: SELECT, FROM, WHERE.</a:t>
            </a:r>
          </a:p>
          <a:p>
            <a:pPr marL="0" indent="0">
              <a:buNone/>
            </a:pPr>
            <a:r>
              <a:rPr lang="en-US" dirty="0"/>
              <a:t>Medical Information Mart for Intensive Care (MIMIC) is the relational database we will work with in today’s workshop.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1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4906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B635D-151A-975D-5002-14A458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0574"/>
            <a:ext cx="7772400" cy="5936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35644-B08A-E742-93DA-62D29027CF78}"/>
              </a:ext>
            </a:extLst>
          </p:cNvPr>
          <p:cNvSpPr txBox="1"/>
          <p:nvPr/>
        </p:nvSpPr>
        <p:spPr>
          <a:xfrm>
            <a:off x="6090458" y="64886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posit.co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0386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BF701A-FEB4-AE4D-8F54-D1190D87AB30}"/>
              </a:ext>
            </a:extLst>
          </p:cNvPr>
          <p:cNvGrpSpPr/>
          <p:nvPr/>
        </p:nvGrpSpPr>
        <p:grpSpPr>
          <a:xfrm>
            <a:off x="393575" y="2028012"/>
            <a:ext cx="11404850" cy="3413050"/>
            <a:chOff x="1168437" y="1658680"/>
            <a:chExt cx="7034778" cy="21052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9BF1C-D001-EA4D-B19A-3B61C6F47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8437" y="1658681"/>
              <a:ext cx="2523460" cy="21052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A7B62-D8EE-F24F-B06E-D7B678E7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3719" y="1658681"/>
              <a:ext cx="2523460" cy="21052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20B4C4-5AC7-EC4A-AD95-7A847E0BD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55" y="1658680"/>
              <a:ext cx="2523460" cy="1892595"/>
            </a:xfrm>
            <a:prstGeom prst="rect">
              <a:avLst/>
            </a:prstGeom>
          </p:spPr>
        </p:pic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923D3902-660F-3747-9CDE-E1DE8E22C3AA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Databases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C6C7-17CA-3841-4804-B4644C990E55}"/>
              </a:ext>
            </a:extLst>
          </p:cNvPr>
          <p:cNvSpPr txBox="1"/>
          <p:nvPr/>
        </p:nvSpPr>
        <p:spPr>
          <a:xfrm>
            <a:off x="6096000" y="64886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solutions.posit.co</a:t>
            </a:r>
            <a:r>
              <a:rPr lang="en-US" dirty="0"/>
              <a:t>/connections/</a:t>
            </a:r>
            <a:r>
              <a:rPr lang="en-US" dirty="0" err="1"/>
              <a:t>db</a:t>
            </a:r>
            <a:r>
              <a:rPr lang="en-US" dirty="0"/>
              <a:t>/databases/</a:t>
            </a:r>
          </a:p>
        </p:txBody>
      </p:sp>
    </p:spTree>
    <p:extLst>
      <p:ext uri="{BB962C8B-B14F-4D97-AF65-F5344CB8AC3E}">
        <p14:creationId xmlns:p14="http://schemas.microsoft.com/office/powerpoint/2010/main" val="318983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8CE9-95F3-E669-5A91-638E429D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Database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8590-3050-0846-C616-024A84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Database</a:t>
            </a:r>
            <a:r>
              <a:rPr lang="en-US" dirty="0"/>
              <a:t>:  the data, often a series of related tables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b="1" dirty="0"/>
              <a:t>Database Management System</a:t>
            </a:r>
            <a:r>
              <a:rPr lang="en-US" dirty="0"/>
              <a:t> (DBMS): the software for interacting with the database, including writing or extracting data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E6BF-40EB-1AE1-99AF-66928F40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9104-9A13-13D8-FE66-8014A7BE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maintaining data integrity</a:t>
            </a:r>
          </a:p>
          <a:p>
            <a:endParaRPr lang="en-US" dirty="0"/>
          </a:p>
          <a:p>
            <a:r>
              <a:rPr lang="en-US" dirty="0"/>
              <a:t>Administrative controls for data access</a:t>
            </a:r>
          </a:p>
          <a:p>
            <a:endParaRPr lang="en-US" dirty="0"/>
          </a:p>
          <a:p>
            <a:r>
              <a:rPr lang="en-US" dirty="0"/>
              <a:t>Capable of storing large amounts of data</a:t>
            </a:r>
          </a:p>
          <a:p>
            <a:endParaRPr lang="en-US" dirty="0"/>
          </a:p>
          <a:p>
            <a:r>
              <a:rPr lang="en-US" dirty="0"/>
              <a:t>Efficient data storage</a:t>
            </a:r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D19B8F7-81C5-4DE3-2FE1-640318DB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414" y="2132003"/>
            <a:ext cx="4020458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983D-63FE-1A14-96ED-6AFEFBBF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9292-C3CE-D417-FFA9-697701BA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by Edgar F. Codd at IBM in 1970</a:t>
            </a:r>
          </a:p>
          <a:p>
            <a:endParaRPr lang="en-US" dirty="0"/>
          </a:p>
          <a:p>
            <a:r>
              <a:rPr lang="en-US" dirty="0"/>
              <a:t>Dominant database model to this 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organized into entities (tables) with records (rows) and attributes (columns)</a:t>
            </a:r>
          </a:p>
          <a:p>
            <a:r>
              <a:rPr lang="en-US" dirty="0"/>
              <a:t>Tables normalized to reduce redundancy of stored data</a:t>
            </a:r>
          </a:p>
          <a:p>
            <a:r>
              <a:rPr lang="en-US" dirty="0"/>
              <a:t>Tables linked to other tables by common keys (shared attributes)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F9AB-5325-11D3-BA3E-EFB8143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3C17D4-1FE4-9CFD-3A54-7DD1EF38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999E3A-CC05-74EF-0140-2DB2844C54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the transactional/run the business type data</a:t>
            </a:r>
          </a:p>
          <a:p>
            <a:r>
              <a:rPr lang="en-US" dirty="0"/>
              <a:t>Often the table of interest when performing analyses</a:t>
            </a:r>
          </a:p>
          <a:p>
            <a:r>
              <a:rPr lang="en-US" dirty="0"/>
              <a:t>May be longer</a:t>
            </a:r>
          </a:p>
          <a:p>
            <a:r>
              <a:rPr lang="en-US" dirty="0"/>
              <a:t>“How many tests did we run in 2024”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41CBF6-0F04-C82A-3EDF-87F1F0189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Dimension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F1D6AC-FCB4-B7D7-DD50-AB089F9286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Contains the descriptive data</a:t>
            </a:r>
          </a:p>
          <a:p>
            <a:r>
              <a:rPr lang="en-US" dirty="0"/>
              <a:t>Often required to decode data in fact tables</a:t>
            </a:r>
          </a:p>
          <a:p>
            <a:r>
              <a:rPr lang="en-US" dirty="0"/>
              <a:t>May be wider</a:t>
            </a:r>
          </a:p>
          <a:p>
            <a:r>
              <a:rPr lang="en-US" dirty="0"/>
              <a:t>“What are the tests available on the test menu”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82E3E-EB02-437D-476E-3BABD63C232A}"/>
              </a:ext>
            </a:extLst>
          </p:cNvPr>
          <p:cNvSpPr txBox="1"/>
          <p:nvPr/>
        </p:nvSpPr>
        <p:spPr>
          <a:xfrm>
            <a:off x="1923143" y="5903452"/>
            <a:ext cx="834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HINT:  If each row needs a time stamp to be meaningful, it is probably a fact table.  </a:t>
            </a:r>
          </a:p>
        </p:txBody>
      </p:sp>
    </p:spTree>
    <p:extLst>
      <p:ext uri="{BB962C8B-B14F-4D97-AF65-F5344CB8AC3E}">
        <p14:creationId xmlns:p14="http://schemas.microsoft.com/office/powerpoint/2010/main" val="289515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D0AE-6C46-F4C9-1AD3-DBBE8788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Can Be Joined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1068E-F6A4-82F5-057A-C4411421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381250"/>
            <a:ext cx="34544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79D6D-8CC5-5D03-2364-C6739F94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016" y="2698587"/>
            <a:ext cx="34544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5C27C-3EBF-3D13-FFF6-5DB29C732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072" y="1925573"/>
            <a:ext cx="3454400" cy="4610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7522D0-A2DC-2DC2-1A73-B78B534086E8}"/>
              </a:ext>
            </a:extLst>
          </p:cNvPr>
          <p:cNvCxnSpPr>
            <a:cxnSpLocks/>
          </p:cNvCxnSpPr>
          <p:nvPr/>
        </p:nvCxnSpPr>
        <p:spPr>
          <a:xfrm flipV="1">
            <a:off x="3437079" y="2899825"/>
            <a:ext cx="1529542" cy="1469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EAC714-58C9-73DC-4FC5-D27F78AB616B}"/>
              </a:ext>
            </a:extLst>
          </p:cNvPr>
          <p:cNvCxnSpPr>
            <a:cxnSpLocks/>
          </p:cNvCxnSpPr>
          <p:nvPr/>
        </p:nvCxnSpPr>
        <p:spPr>
          <a:xfrm flipV="1">
            <a:off x="7253180" y="3425189"/>
            <a:ext cx="1529542" cy="1469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7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3207" y="3094609"/>
            <a:ext cx="3125585" cy="3178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Which key would allow these tables </a:t>
            </a:r>
            <a:br>
              <a:rPr lang="en-US" sz="2800" dirty="0"/>
            </a:br>
            <a:r>
              <a:rPr lang="en-US" sz="2800" dirty="0"/>
              <a:t>to be joined?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1360-194E-2B07-DD45-1ED88FFA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3" y="520989"/>
            <a:ext cx="3454400" cy="6146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44E93-5B54-B926-DBBD-5DD3C714DDBD}"/>
              </a:ext>
            </a:extLst>
          </p:cNvPr>
          <p:cNvCxnSpPr>
            <a:cxnSpLocks/>
          </p:cNvCxnSpPr>
          <p:nvPr/>
        </p:nvCxnSpPr>
        <p:spPr>
          <a:xfrm>
            <a:off x="4094477" y="3641725"/>
            <a:ext cx="6049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652CBC-0BFB-C04B-63F3-97D82CEEB690}"/>
              </a:ext>
            </a:extLst>
          </p:cNvPr>
          <p:cNvCxnSpPr>
            <a:cxnSpLocks/>
          </p:cNvCxnSpPr>
          <p:nvPr/>
        </p:nvCxnSpPr>
        <p:spPr>
          <a:xfrm>
            <a:off x="7489304" y="3642475"/>
            <a:ext cx="6049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0919EEB-B992-E53D-6D41-E87F005B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776" y="2677669"/>
            <a:ext cx="3454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1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45712</TotalTime>
  <Words>1383</Words>
  <Application>Microsoft Macintosh PowerPoint</Application>
  <PresentationFormat>Widescreen</PresentationFormat>
  <Paragraphs>233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Monaco</vt:lpstr>
      <vt:lpstr>Tw Cen MT</vt:lpstr>
      <vt:lpstr>Tw Cen MT Condensed</vt:lpstr>
      <vt:lpstr>Wingdings 3</vt:lpstr>
      <vt:lpstr>Integral</vt:lpstr>
      <vt:lpstr>Database Concepts Demystified</vt:lpstr>
      <vt:lpstr>Goals and Objectives</vt:lpstr>
      <vt:lpstr>Definitions and Terms</vt:lpstr>
      <vt:lpstr>What are Database Systems?</vt:lpstr>
      <vt:lpstr>Database System Benefits</vt:lpstr>
      <vt:lpstr>Relational Databases</vt:lpstr>
      <vt:lpstr>Table Types</vt:lpstr>
      <vt:lpstr>Tables Can Be Joined</vt:lpstr>
      <vt:lpstr>Your Turn #1</vt:lpstr>
      <vt:lpstr>Logging Into the R Environment</vt:lpstr>
      <vt:lpstr>RStudio:  On the Web and In Your Home</vt:lpstr>
      <vt:lpstr>Your Turn #2</vt:lpstr>
      <vt:lpstr>PowerPoint Presentation</vt:lpstr>
      <vt:lpstr>RStudio Terms and Workflow Reminders</vt:lpstr>
      <vt:lpstr>RStudio Terms and Workflow Reminders</vt:lpstr>
      <vt:lpstr>RStudio Terms and Workflow Reminders</vt:lpstr>
      <vt:lpstr>Your Turn #3</vt:lpstr>
      <vt:lpstr>Orienting to the Data</vt:lpstr>
      <vt:lpstr>MIMIC Database</vt:lpstr>
      <vt:lpstr>Lab Events Table (labevents)</vt:lpstr>
      <vt:lpstr>Lab Events Table (labevents) - continued</vt:lpstr>
      <vt:lpstr>Lab Items (d_labitems)</vt:lpstr>
      <vt:lpstr>Patients (patients)</vt:lpstr>
      <vt:lpstr>Diagnoses (diagnoses_icd)</vt:lpstr>
      <vt:lpstr>Your Turn #3</vt:lpstr>
      <vt:lpstr>Querying Databases</vt:lpstr>
      <vt:lpstr>Structured Query Language (SQL)</vt:lpstr>
      <vt:lpstr>The Lightweight Choice: SQLITE</vt:lpstr>
      <vt:lpstr>R SQL Translation</vt:lpstr>
      <vt:lpstr>Recap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Joseph Rudolf</cp:lastModifiedBy>
  <cp:revision>699</cp:revision>
  <cp:lastPrinted>2019-02-19T22:36:37Z</cp:lastPrinted>
  <dcterms:created xsi:type="dcterms:W3CDTF">2018-02-01T22:00:01Z</dcterms:created>
  <dcterms:modified xsi:type="dcterms:W3CDTF">2024-05-18T00:01:58Z</dcterms:modified>
</cp:coreProperties>
</file>